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71" r:id="rId14"/>
    <p:sldId id="270" r:id="rId15"/>
    <p:sldId id="268" r:id="rId16"/>
    <p:sldId id="269" r:id="rId17"/>
    <p:sldId id="272" r:id="rId18"/>
    <p:sldId id="273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BA5D5-2A75-4A9A-ABAB-5CC73DA29F8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3586153-85EF-488B-A9DF-6553B306D314}">
      <dgm:prSet/>
      <dgm:spPr/>
      <dgm:t>
        <a:bodyPr/>
        <a:lstStyle/>
        <a:p>
          <a:pPr rtl="0"/>
          <a:r>
            <a:rPr lang="en-US" dirty="0" smtClean="0"/>
            <a:t>Flight Deck:</a:t>
          </a:r>
          <a:endParaRPr lang="el-GR" dirty="0"/>
        </a:p>
      </dgm:t>
    </dgm:pt>
    <dgm:pt modelId="{E39EA4D7-2BA5-4D06-8A79-870DFD68C79A}" type="parTrans" cxnId="{D57C248C-4498-4AB7-BD39-C17308B9B28A}">
      <dgm:prSet/>
      <dgm:spPr/>
      <dgm:t>
        <a:bodyPr/>
        <a:lstStyle/>
        <a:p>
          <a:endParaRPr lang="el-GR"/>
        </a:p>
      </dgm:t>
    </dgm:pt>
    <dgm:pt modelId="{7D40AC68-4F18-4527-A0B1-FFC652CD9BDC}" type="sibTrans" cxnId="{D57C248C-4498-4AB7-BD39-C17308B9B28A}">
      <dgm:prSet/>
      <dgm:spPr/>
      <dgm:t>
        <a:bodyPr/>
        <a:lstStyle/>
        <a:p>
          <a:endParaRPr lang="el-GR"/>
        </a:p>
      </dgm:t>
    </dgm:pt>
    <dgm:pt modelId="{B696E42D-36F3-4984-8B08-92E4712ECDF8}">
      <dgm:prSet/>
      <dgm:spPr/>
      <dgm:t>
        <a:bodyPr/>
        <a:lstStyle/>
        <a:p>
          <a:pPr rtl="0"/>
          <a:r>
            <a:rPr lang="el-GR" dirty="0" smtClean="0"/>
            <a:t>Χρήση μεγάλων επιφανειών για εξαιρετική ορατότητα</a:t>
          </a:r>
          <a:endParaRPr lang="el-GR" dirty="0"/>
        </a:p>
      </dgm:t>
    </dgm:pt>
    <dgm:pt modelId="{226BC49D-8636-4E32-B925-E5A67981902D}" type="parTrans" cxnId="{7C6E318F-3FBC-4D1D-A8AB-E846CA6C62F9}">
      <dgm:prSet/>
      <dgm:spPr/>
      <dgm:t>
        <a:bodyPr/>
        <a:lstStyle/>
        <a:p>
          <a:endParaRPr lang="el-GR"/>
        </a:p>
      </dgm:t>
    </dgm:pt>
    <dgm:pt modelId="{CBDA592E-2C47-4A21-9FE0-88F10BBD00C7}" type="sibTrans" cxnId="{7C6E318F-3FBC-4D1D-A8AB-E846CA6C62F9}">
      <dgm:prSet/>
      <dgm:spPr/>
      <dgm:t>
        <a:bodyPr/>
        <a:lstStyle/>
        <a:p>
          <a:endParaRPr lang="el-GR"/>
        </a:p>
      </dgm:t>
    </dgm:pt>
    <dgm:pt modelId="{D980D3B5-8822-4D84-855C-1704925E14CE}">
      <dgm:prSet/>
      <dgm:spPr/>
      <dgm:t>
        <a:bodyPr/>
        <a:lstStyle/>
        <a:p>
          <a:pPr rtl="0"/>
          <a:r>
            <a:rPr lang="en-US" dirty="0" smtClean="0"/>
            <a:t>Main cabin (forward): </a:t>
          </a:r>
          <a:endParaRPr lang="el-GR" dirty="0"/>
        </a:p>
      </dgm:t>
    </dgm:pt>
    <dgm:pt modelId="{79356DCB-FA92-4353-97C3-4AFB4A520671}" type="parTrans" cxnId="{7E3FBEEF-94D4-4B1F-9547-7D6187098579}">
      <dgm:prSet/>
      <dgm:spPr/>
      <dgm:t>
        <a:bodyPr/>
        <a:lstStyle/>
        <a:p>
          <a:endParaRPr lang="el-GR"/>
        </a:p>
      </dgm:t>
    </dgm:pt>
    <dgm:pt modelId="{FCD66FBD-F62B-477C-99E1-1E4DCBCCAEF4}" type="sibTrans" cxnId="{7E3FBEEF-94D4-4B1F-9547-7D6187098579}">
      <dgm:prSet/>
      <dgm:spPr/>
      <dgm:t>
        <a:bodyPr/>
        <a:lstStyle/>
        <a:p>
          <a:endParaRPr lang="el-GR"/>
        </a:p>
      </dgm:t>
    </dgm:pt>
    <dgm:pt modelId="{9CE5FB42-1A42-4AC9-B775-9DA54772B9CB}">
      <dgm:prSet/>
      <dgm:spPr/>
      <dgm:t>
        <a:bodyPr/>
        <a:lstStyle/>
        <a:p>
          <a:pPr rtl="0"/>
          <a:r>
            <a:rPr lang="el-GR" dirty="0" smtClean="0"/>
            <a:t>Μεταφορά έως και 50 επιβατών</a:t>
          </a:r>
          <a:endParaRPr lang="el-GR" dirty="0"/>
        </a:p>
      </dgm:t>
    </dgm:pt>
    <dgm:pt modelId="{C10B3031-3747-4698-8B60-BF7A0AD19DCF}" type="parTrans" cxnId="{27EAA765-FA3B-4A86-B308-0D2323267CF2}">
      <dgm:prSet/>
      <dgm:spPr/>
      <dgm:t>
        <a:bodyPr/>
        <a:lstStyle/>
        <a:p>
          <a:endParaRPr lang="el-GR"/>
        </a:p>
      </dgm:t>
    </dgm:pt>
    <dgm:pt modelId="{2433A266-5B18-457E-9F5C-9B92C2D6F2AA}" type="sibTrans" cxnId="{27EAA765-FA3B-4A86-B308-0D2323267CF2}">
      <dgm:prSet/>
      <dgm:spPr/>
      <dgm:t>
        <a:bodyPr/>
        <a:lstStyle/>
        <a:p>
          <a:endParaRPr lang="el-GR"/>
        </a:p>
      </dgm:t>
    </dgm:pt>
    <dgm:pt modelId="{185C885F-6E8B-472A-98EA-A9058A4539E9}">
      <dgm:prSet/>
      <dgm:spPr/>
      <dgm:t>
        <a:bodyPr/>
        <a:lstStyle/>
        <a:p>
          <a:pPr rtl="0"/>
          <a:r>
            <a:rPr lang="en-US" smtClean="0"/>
            <a:t>Main cabin (aft): </a:t>
          </a:r>
          <a:endParaRPr lang="el-GR"/>
        </a:p>
      </dgm:t>
    </dgm:pt>
    <dgm:pt modelId="{BD2433F8-5958-4EB4-B29C-B5E1B85EE774}" type="parTrans" cxnId="{135DE5F4-64F3-4F70-8824-35CE2308AAE3}">
      <dgm:prSet/>
      <dgm:spPr/>
      <dgm:t>
        <a:bodyPr/>
        <a:lstStyle/>
        <a:p>
          <a:endParaRPr lang="el-GR"/>
        </a:p>
      </dgm:t>
    </dgm:pt>
    <dgm:pt modelId="{ECACD285-7108-4F18-9D08-FDF2FB6312DC}" type="sibTrans" cxnId="{135DE5F4-64F3-4F70-8824-35CE2308AAE3}">
      <dgm:prSet/>
      <dgm:spPr/>
      <dgm:t>
        <a:bodyPr/>
        <a:lstStyle/>
        <a:p>
          <a:endParaRPr lang="el-GR"/>
        </a:p>
      </dgm:t>
    </dgm:pt>
    <dgm:pt modelId="{BE37A7B4-426A-448D-870A-21988CC7B329}">
      <dgm:prSet/>
      <dgm:spPr/>
      <dgm:t>
        <a:bodyPr/>
        <a:lstStyle/>
        <a:p>
          <a:pPr rtl="0"/>
          <a:r>
            <a:rPr lang="el-GR" dirty="0" smtClean="0"/>
            <a:t>Μεταφορά έως και </a:t>
          </a:r>
          <a:r>
            <a:rPr lang="en-US" dirty="0" smtClean="0"/>
            <a:t>6 ISO containers</a:t>
          </a:r>
          <a:endParaRPr lang="el-GR" dirty="0"/>
        </a:p>
      </dgm:t>
    </dgm:pt>
    <dgm:pt modelId="{D5795DF0-C2A1-4102-82DA-CBFFC8592D41}" type="parTrans" cxnId="{BE745ADA-38E4-47ED-84A0-8109AC1BCBAC}">
      <dgm:prSet/>
      <dgm:spPr/>
      <dgm:t>
        <a:bodyPr/>
        <a:lstStyle/>
        <a:p>
          <a:endParaRPr lang="el-GR"/>
        </a:p>
      </dgm:t>
    </dgm:pt>
    <dgm:pt modelId="{024E5BE6-D74F-4FEF-9712-3E041BBE3D59}" type="sibTrans" cxnId="{BE745ADA-38E4-47ED-84A0-8109AC1BCBAC}">
      <dgm:prSet/>
      <dgm:spPr/>
      <dgm:t>
        <a:bodyPr/>
        <a:lstStyle/>
        <a:p>
          <a:endParaRPr lang="el-GR"/>
        </a:p>
      </dgm:t>
    </dgm:pt>
    <dgm:pt modelId="{C9FFF1C2-91FA-4C42-A8C3-4F2494F9369F}">
      <dgm:prSet/>
      <dgm:spPr/>
      <dgm:t>
        <a:bodyPr/>
        <a:lstStyle/>
        <a:p>
          <a:pPr rtl="0"/>
          <a:r>
            <a:rPr lang="el-GR" dirty="0" smtClean="0"/>
            <a:t>Θέσεις για δύο (2) χειριστές</a:t>
          </a:r>
          <a:endParaRPr lang="el-GR" dirty="0"/>
        </a:p>
      </dgm:t>
    </dgm:pt>
    <dgm:pt modelId="{B5437B01-B6E3-4D5D-BD95-D3D63BCCCDB4}" type="parTrans" cxnId="{5C44C361-D295-492C-9CC1-6764CA3F398B}">
      <dgm:prSet/>
      <dgm:spPr/>
      <dgm:t>
        <a:bodyPr/>
        <a:lstStyle/>
        <a:p>
          <a:endParaRPr lang="el-GR"/>
        </a:p>
      </dgm:t>
    </dgm:pt>
    <dgm:pt modelId="{82EE64C2-079B-446E-A779-DAAEA3070720}" type="sibTrans" cxnId="{5C44C361-D295-492C-9CC1-6764CA3F398B}">
      <dgm:prSet/>
      <dgm:spPr/>
      <dgm:t>
        <a:bodyPr/>
        <a:lstStyle/>
        <a:p>
          <a:endParaRPr lang="el-GR"/>
        </a:p>
      </dgm:t>
    </dgm:pt>
    <dgm:pt modelId="{F949304A-C510-48CA-AACD-72F848DDA7E6}" type="pres">
      <dgm:prSet presAssocID="{52BBA5D5-2A75-4A9A-ABAB-5CC73DA29F83}" presName="theList" presStyleCnt="0">
        <dgm:presLayoutVars>
          <dgm:dir/>
          <dgm:animLvl val="lvl"/>
          <dgm:resizeHandles val="exact"/>
        </dgm:presLayoutVars>
      </dgm:prSet>
      <dgm:spPr/>
    </dgm:pt>
    <dgm:pt modelId="{0B66F4C2-6938-492D-8735-8D7DBF95704F}" type="pres">
      <dgm:prSet presAssocID="{B3586153-85EF-488B-A9DF-6553B306D314}" presName="compNode" presStyleCnt="0"/>
      <dgm:spPr/>
    </dgm:pt>
    <dgm:pt modelId="{7C4715E8-A7C4-4685-8548-C7BD5DC1E08D}" type="pres">
      <dgm:prSet presAssocID="{B3586153-85EF-488B-A9DF-6553B306D314}" presName="aNode" presStyleLbl="bgShp" presStyleIdx="0" presStyleCnt="3"/>
      <dgm:spPr/>
    </dgm:pt>
    <dgm:pt modelId="{F36F8D39-18D0-438F-BECE-D4BF0BBDF0E9}" type="pres">
      <dgm:prSet presAssocID="{B3586153-85EF-488B-A9DF-6553B306D314}" presName="textNode" presStyleLbl="bgShp" presStyleIdx="0" presStyleCnt="3"/>
      <dgm:spPr/>
    </dgm:pt>
    <dgm:pt modelId="{51D84751-E83C-4AA8-9971-97FEBCCEA208}" type="pres">
      <dgm:prSet presAssocID="{B3586153-85EF-488B-A9DF-6553B306D314}" presName="compChildNode" presStyleCnt="0"/>
      <dgm:spPr/>
    </dgm:pt>
    <dgm:pt modelId="{8D4E4574-03B2-4E20-971A-8174E4955107}" type="pres">
      <dgm:prSet presAssocID="{B3586153-85EF-488B-A9DF-6553B306D314}" presName="theInnerList" presStyleCnt="0"/>
      <dgm:spPr/>
    </dgm:pt>
    <dgm:pt modelId="{30822B58-200C-4F3A-A758-BE0F8CE2A8BB}" type="pres">
      <dgm:prSet presAssocID="{C9FFF1C2-91FA-4C42-A8C3-4F2494F9369F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9721F2-27C4-414E-8BB3-0F5CE1109F25}" type="pres">
      <dgm:prSet presAssocID="{C9FFF1C2-91FA-4C42-A8C3-4F2494F9369F}" presName="aSpace2" presStyleCnt="0"/>
      <dgm:spPr/>
    </dgm:pt>
    <dgm:pt modelId="{40E20FB4-C1C5-44B4-8B6A-56EBF7FEF7CF}" type="pres">
      <dgm:prSet presAssocID="{B696E42D-36F3-4984-8B08-92E4712ECDF8}" presName="childNode" presStyleLbl="node1" presStyleIdx="1" presStyleCnt="4">
        <dgm:presLayoutVars>
          <dgm:bulletEnabled val="1"/>
        </dgm:presLayoutVars>
      </dgm:prSet>
      <dgm:spPr/>
    </dgm:pt>
    <dgm:pt modelId="{68521ECA-6D64-4B0F-908D-1D1930EF6443}" type="pres">
      <dgm:prSet presAssocID="{B3586153-85EF-488B-A9DF-6553B306D314}" presName="aSpace" presStyleCnt="0"/>
      <dgm:spPr/>
    </dgm:pt>
    <dgm:pt modelId="{0DB3B7DF-3220-412F-A125-DCBBCF78BADC}" type="pres">
      <dgm:prSet presAssocID="{D980D3B5-8822-4D84-855C-1704925E14CE}" presName="compNode" presStyleCnt="0"/>
      <dgm:spPr/>
    </dgm:pt>
    <dgm:pt modelId="{62FA5358-D66C-4D41-9E4E-067DADC3B7BE}" type="pres">
      <dgm:prSet presAssocID="{D980D3B5-8822-4D84-855C-1704925E14CE}" presName="aNode" presStyleLbl="bgShp" presStyleIdx="1" presStyleCnt="3"/>
      <dgm:spPr/>
    </dgm:pt>
    <dgm:pt modelId="{EA2D8628-1AD7-460D-A223-F963F7E4E2DB}" type="pres">
      <dgm:prSet presAssocID="{D980D3B5-8822-4D84-855C-1704925E14CE}" presName="textNode" presStyleLbl="bgShp" presStyleIdx="1" presStyleCnt="3"/>
      <dgm:spPr/>
    </dgm:pt>
    <dgm:pt modelId="{83EE91BF-0716-410A-9CF0-F5B8258F8FE8}" type="pres">
      <dgm:prSet presAssocID="{D980D3B5-8822-4D84-855C-1704925E14CE}" presName="compChildNode" presStyleCnt="0"/>
      <dgm:spPr/>
    </dgm:pt>
    <dgm:pt modelId="{DBBEE504-E74F-471E-B5BE-140254D0FCE5}" type="pres">
      <dgm:prSet presAssocID="{D980D3B5-8822-4D84-855C-1704925E14CE}" presName="theInnerList" presStyleCnt="0"/>
      <dgm:spPr/>
    </dgm:pt>
    <dgm:pt modelId="{8CA4E19B-992D-4367-B1E7-E936DE2DCD27}" type="pres">
      <dgm:prSet presAssocID="{9CE5FB42-1A42-4AC9-B775-9DA54772B9CB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84E8CA3-40F8-44D1-923B-81C04DD4D333}" type="pres">
      <dgm:prSet presAssocID="{D980D3B5-8822-4D84-855C-1704925E14CE}" presName="aSpace" presStyleCnt="0"/>
      <dgm:spPr/>
    </dgm:pt>
    <dgm:pt modelId="{35C547C5-ADAE-4D2A-95D2-C3BDA355D7F5}" type="pres">
      <dgm:prSet presAssocID="{185C885F-6E8B-472A-98EA-A9058A4539E9}" presName="compNode" presStyleCnt="0"/>
      <dgm:spPr/>
    </dgm:pt>
    <dgm:pt modelId="{B00459BE-B77F-40C0-8650-B9E635A05B46}" type="pres">
      <dgm:prSet presAssocID="{185C885F-6E8B-472A-98EA-A9058A4539E9}" presName="aNode" presStyleLbl="bgShp" presStyleIdx="2" presStyleCnt="3"/>
      <dgm:spPr/>
    </dgm:pt>
    <dgm:pt modelId="{3FE1CE0F-5468-4485-822A-2C38A1A21609}" type="pres">
      <dgm:prSet presAssocID="{185C885F-6E8B-472A-98EA-A9058A4539E9}" presName="textNode" presStyleLbl="bgShp" presStyleIdx="2" presStyleCnt="3"/>
      <dgm:spPr/>
    </dgm:pt>
    <dgm:pt modelId="{B273D371-2648-47AE-8E2D-D4F82AA15A8D}" type="pres">
      <dgm:prSet presAssocID="{185C885F-6E8B-472A-98EA-A9058A4539E9}" presName="compChildNode" presStyleCnt="0"/>
      <dgm:spPr/>
    </dgm:pt>
    <dgm:pt modelId="{FC066C25-B591-4E1F-80AF-FB88F9BCAF97}" type="pres">
      <dgm:prSet presAssocID="{185C885F-6E8B-472A-98EA-A9058A4539E9}" presName="theInnerList" presStyleCnt="0"/>
      <dgm:spPr/>
    </dgm:pt>
    <dgm:pt modelId="{8E3C4776-3BBC-465C-9BEE-79CD82DA8C86}" type="pres">
      <dgm:prSet presAssocID="{BE37A7B4-426A-448D-870A-21988CC7B329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D78BF97-7A17-444C-8789-36912D8B4AB3}" type="presOf" srcId="{9CE5FB42-1A42-4AC9-B775-9DA54772B9CB}" destId="{8CA4E19B-992D-4367-B1E7-E936DE2DCD27}" srcOrd="0" destOrd="0" presId="urn:microsoft.com/office/officeart/2005/8/layout/lProcess2"/>
    <dgm:cxn modelId="{A0231BDA-C450-4946-BACD-7C3552D9C47B}" type="presOf" srcId="{BE37A7B4-426A-448D-870A-21988CC7B329}" destId="{8E3C4776-3BBC-465C-9BEE-79CD82DA8C86}" srcOrd="0" destOrd="0" presId="urn:microsoft.com/office/officeart/2005/8/layout/lProcess2"/>
    <dgm:cxn modelId="{D341836B-D9C3-407D-BD6A-B3640BDE1344}" type="presOf" srcId="{D980D3B5-8822-4D84-855C-1704925E14CE}" destId="{EA2D8628-1AD7-460D-A223-F963F7E4E2DB}" srcOrd="1" destOrd="0" presId="urn:microsoft.com/office/officeart/2005/8/layout/lProcess2"/>
    <dgm:cxn modelId="{2C3BE04C-37AE-4B8F-AA7A-FAA7052C739F}" type="presOf" srcId="{D980D3B5-8822-4D84-855C-1704925E14CE}" destId="{62FA5358-D66C-4D41-9E4E-067DADC3B7BE}" srcOrd="0" destOrd="0" presId="urn:microsoft.com/office/officeart/2005/8/layout/lProcess2"/>
    <dgm:cxn modelId="{7E3FBEEF-94D4-4B1F-9547-7D6187098579}" srcId="{52BBA5D5-2A75-4A9A-ABAB-5CC73DA29F83}" destId="{D980D3B5-8822-4D84-855C-1704925E14CE}" srcOrd="1" destOrd="0" parTransId="{79356DCB-FA92-4353-97C3-4AFB4A520671}" sibTransId="{FCD66FBD-F62B-477C-99E1-1E4DCBCCAEF4}"/>
    <dgm:cxn modelId="{5C44C361-D295-492C-9CC1-6764CA3F398B}" srcId="{B3586153-85EF-488B-A9DF-6553B306D314}" destId="{C9FFF1C2-91FA-4C42-A8C3-4F2494F9369F}" srcOrd="0" destOrd="0" parTransId="{B5437B01-B6E3-4D5D-BD95-D3D63BCCCDB4}" sibTransId="{82EE64C2-079B-446E-A779-DAAEA3070720}"/>
    <dgm:cxn modelId="{7C6E318F-3FBC-4D1D-A8AB-E846CA6C62F9}" srcId="{B3586153-85EF-488B-A9DF-6553B306D314}" destId="{B696E42D-36F3-4984-8B08-92E4712ECDF8}" srcOrd="1" destOrd="0" parTransId="{226BC49D-8636-4E32-B925-E5A67981902D}" sibTransId="{CBDA592E-2C47-4A21-9FE0-88F10BBD00C7}"/>
    <dgm:cxn modelId="{BE745ADA-38E4-47ED-84A0-8109AC1BCBAC}" srcId="{185C885F-6E8B-472A-98EA-A9058A4539E9}" destId="{BE37A7B4-426A-448D-870A-21988CC7B329}" srcOrd="0" destOrd="0" parTransId="{D5795DF0-C2A1-4102-82DA-CBFFC8592D41}" sibTransId="{024E5BE6-D74F-4FEF-9712-3E041BBE3D59}"/>
    <dgm:cxn modelId="{D0FA7A2D-E7EB-48FB-8634-329FF41BE467}" type="presOf" srcId="{B3586153-85EF-488B-A9DF-6553B306D314}" destId="{F36F8D39-18D0-438F-BECE-D4BF0BBDF0E9}" srcOrd="1" destOrd="0" presId="urn:microsoft.com/office/officeart/2005/8/layout/lProcess2"/>
    <dgm:cxn modelId="{3B8D701F-2D1A-4F58-B075-495CE1F728FD}" type="presOf" srcId="{52BBA5D5-2A75-4A9A-ABAB-5CC73DA29F83}" destId="{F949304A-C510-48CA-AACD-72F848DDA7E6}" srcOrd="0" destOrd="0" presId="urn:microsoft.com/office/officeart/2005/8/layout/lProcess2"/>
    <dgm:cxn modelId="{135DE5F4-64F3-4F70-8824-35CE2308AAE3}" srcId="{52BBA5D5-2A75-4A9A-ABAB-5CC73DA29F83}" destId="{185C885F-6E8B-472A-98EA-A9058A4539E9}" srcOrd="2" destOrd="0" parTransId="{BD2433F8-5958-4EB4-B29C-B5E1B85EE774}" sibTransId="{ECACD285-7108-4F18-9D08-FDF2FB6312DC}"/>
    <dgm:cxn modelId="{D57C248C-4498-4AB7-BD39-C17308B9B28A}" srcId="{52BBA5D5-2A75-4A9A-ABAB-5CC73DA29F83}" destId="{B3586153-85EF-488B-A9DF-6553B306D314}" srcOrd="0" destOrd="0" parTransId="{E39EA4D7-2BA5-4D06-8A79-870DFD68C79A}" sibTransId="{7D40AC68-4F18-4527-A0B1-FFC652CD9BDC}"/>
    <dgm:cxn modelId="{8A9CD57D-546D-4BB0-B1DE-5140769656BB}" type="presOf" srcId="{185C885F-6E8B-472A-98EA-A9058A4539E9}" destId="{B00459BE-B77F-40C0-8650-B9E635A05B46}" srcOrd="0" destOrd="0" presId="urn:microsoft.com/office/officeart/2005/8/layout/lProcess2"/>
    <dgm:cxn modelId="{27EAA765-FA3B-4A86-B308-0D2323267CF2}" srcId="{D980D3B5-8822-4D84-855C-1704925E14CE}" destId="{9CE5FB42-1A42-4AC9-B775-9DA54772B9CB}" srcOrd="0" destOrd="0" parTransId="{C10B3031-3747-4698-8B60-BF7A0AD19DCF}" sibTransId="{2433A266-5B18-457E-9F5C-9B92C2D6F2AA}"/>
    <dgm:cxn modelId="{26B8EEFA-C9C9-41FE-B023-9A42C54E758D}" type="presOf" srcId="{B696E42D-36F3-4984-8B08-92E4712ECDF8}" destId="{40E20FB4-C1C5-44B4-8B6A-56EBF7FEF7CF}" srcOrd="0" destOrd="0" presId="urn:microsoft.com/office/officeart/2005/8/layout/lProcess2"/>
    <dgm:cxn modelId="{5A1527E9-EBBA-43EB-A09B-0A9B3A573DBE}" type="presOf" srcId="{185C885F-6E8B-472A-98EA-A9058A4539E9}" destId="{3FE1CE0F-5468-4485-822A-2C38A1A21609}" srcOrd="1" destOrd="0" presId="urn:microsoft.com/office/officeart/2005/8/layout/lProcess2"/>
    <dgm:cxn modelId="{87B0155A-BA01-434B-8A54-9758E1F1C71D}" type="presOf" srcId="{B3586153-85EF-488B-A9DF-6553B306D314}" destId="{7C4715E8-A7C4-4685-8548-C7BD5DC1E08D}" srcOrd="0" destOrd="0" presId="urn:microsoft.com/office/officeart/2005/8/layout/lProcess2"/>
    <dgm:cxn modelId="{719C12BE-1447-4637-B54F-7C0D01E470CB}" type="presOf" srcId="{C9FFF1C2-91FA-4C42-A8C3-4F2494F9369F}" destId="{30822B58-200C-4F3A-A758-BE0F8CE2A8BB}" srcOrd="0" destOrd="0" presId="urn:microsoft.com/office/officeart/2005/8/layout/lProcess2"/>
    <dgm:cxn modelId="{6331A8C1-5183-420A-8464-1ABEF69B6ACC}" type="presParOf" srcId="{F949304A-C510-48CA-AACD-72F848DDA7E6}" destId="{0B66F4C2-6938-492D-8735-8D7DBF95704F}" srcOrd="0" destOrd="0" presId="urn:microsoft.com/office/officeart/2005/8/layout/lProcess2"/>
    <dgm:cxn modelId="{8D0F410C-EDDE-4B71-9A61-33B8E5855C0F}" type="presParOf" srcId="{0B66F4C2-6938-492D-8735-8D7DBF95704F}" destId="{7C4715E8-A7C4-4685-8548-C7BD5DC1E08D}" srcOrd="0" destOrd="0" presId="urn:microsoft.com/office/officeart/2005/8/layout/lProcess2"/>
    <dgm:cxn modelId="{121D1E75-D133-4377-B35B-158F87DE6104}" type="presParOf" srcId="{0B66F4C2-6938-492D-8735-8D7DBF95704F}" destId="{F36F8D39-18D0-438F-BECE-D4BF0BBDF0E9}" srcOrd="1" destOrd="0" presId="urn:microsoft.com/office/officeart/2005/8/layout/lProcess2"/>
    <dgm:cxn modelId="{5703936F-5AA5-42FD-B49C-828F1A6DABA4}" type="presParOf" srcId="{0B66F4C2-6938-492D-8735-8D7DBF95704F}" destId="{51D84751-E83C-4AA8-9971-97FEBCCEA208}" srcOrd="2" destOrd="0" presId="urn:microsoft.com/office/officeart/2005/8/layout/lProcess2"/>
    <dgm:cxn modelId="{57DC4217-ADE8-481C-8636-69AF262EB192}" type="presParOf" srcId="{51D84751-E83C-4AA8-9971-97FEBCCEA208}" destId="{8D4E4574-03B2-4E20-971A-8174E4955107}" srcOrd="0" destOrd="0" presId="urn:microsoft.com/office/officeart/2005/8/layout/lProcess2"/>
    <dgm:cxn modelId="{4B202F05-35D2-496C-B49D-82A2276E4148}" type="presParOf" srcId="{8D4E4574-03B2-4E20-971A-8174E4955107}" destId="{30822B58-200C-4F3A-A758-BE0F8CE2A8BB}" srcOrd="0" destOrd="0" presId="urn:microsoft.com/office/officeart/2005/8/layout/lProcess2"/>
    <dgm:cxn modelId="{66FCCE30-383F-4E2C-98C5-9B63A5FDB968}" type="presParOf" srcId="{8D4E4574-03B2-4E20-971A-8174E4955107}" destId="{BD9721F2-27C4-414E-8BB3-0F5CE1109F25}" srcOrd="1" destOrd="0" presId="urn:microsoft.com/office/officeart/2005/8/layout/lProcess2"/>
    <dgm:cxn modelId="{C9099EB6-10A0-44DF-89A1-10CDE1EC82C3}" type="presParOf" srcId="{8D4E4574-03B2-4E20-971A-8174E4955107}" destId="{40E20FB4-C1C5-44B4-8B6A-56EBF7FEF7CF}" srcOrd="2" destOrd="0" presId="urn:microsoft.com/office/officeart/2005/8/layout/lProcess2"/>
    <dgm:cxn modelId="{B47987BC-0C0C-4211-911F-74B1940330F5}" type="presParOf" srcId="{F949304A-C510-48CA-AACD-72F848DDA7E6}" destId="{68521ECA-6D64-4B0F-908D-1D1930EF6443}" srcOrd="1" destOrd="0" presId="urn:microsoft.com/office/officeart/2005/8/layout/lProcess2"/>
    <dgm:cxn modelId="{57661474-3BF4-4477-AC7F-10692D8257B9}" type="presParOf" srcId="{F949304A-C510-48CA-AACD-72F848DDA7E6}" destId="{0DB3B7DF-3220-412F-A125-DCBBCF78BADC}" srcOrd="2" destOrd="0" presId="urn:microsoft.com/office/officeart/2005/8/layout/lProcess2"/>
    <dgm:cxn modelId="{74507784-6BAE-4965-A6AD-087A1B390AC6}" type="presParOf" srcId="{0DB3B7DF-3220-412F-A125-DCBBCF78BADC}" destId="{62FA5358-D66C-4D41-9E4E-067DADC3B7BE}" srcOrd="0" destOrd="0" presId="urn:microsoft.com/office/officeart/2005/8/layout/lProcess2"/>
    <dgm:cxn modelId="{BFF937A7-C68F-442A-8C7E-00C808B421E1}" type="presParOf" srcId="{0DB3B7DF-3220-412F-A125-DCBBCF78BADC}" destId="{EA2D8628-1AD7-460D-A223-F963F7E4E2DB}" srcOrd="1" destOrd="0" presId="urn:microsoft.com/office/officeart/2005/8/layout/lProcess2"/>
    <dgm:cxn modelId="{D01D0242-BA02-4609-9B29-CA76BA9954BE}" type="presParOf" srcId="{0DB3B7DF-3220-412F-A125-DCBBCF78BADC}" destId="{83EE91BF-0716-410A-9CF0-F5B8258F8FE8}" srcOrd="2" destOrd="0" presId="urn:microsoft.com/office/officeart/2005/8/layout/lProcess2"/>
    <dgm:cxn modelId="{7514D27C-821B-45F0-8AAD-7CC83D195EBE}" type="presParOf" srcId="{83EE91BF-0716-410A-9CF0-F5B8258F8FE8}" destId="{DBBEE504-E74F-471E-B5BE-140254D0FCE5}" srcOrd="0" destOrd="0" presId="urn:microsoft.com/office/officeart/2005/8/layout/lProcess2"/>
    <dgm:cxn modelId="{40F693BE-4930-4FAB-9433-9D12EAB21BA6}" type="presParOf" srcId="{DBBEE504-E74F-471E-B5BE-140254D0FCE5}" destId="{8CA4E19B-992D-4367-B1E7-E936DE2DCD27}" srcOrd="0" destOrd="0" presId="urn:microsoft.com/office/officeart/2005/8/layout/lProcess2"/>
    <dgm:cxn modelId="{BC30ABF9-05D8-433F-94D2-21E5AA338448}" type="presParOf" srcId="{F949304A-C510-48CA-AACD-72F848DDA7E6}" destId="{684E8CA3-40F8-44D1-923B-81C04DD4D333}" srcOrd="3" destOrd="0" presId="urn:microsoft.com/office/officeart/2005/8/layout/lProcess2"/>
    <dgm:cxn modelId="{31EEBFA9-1107-441B-B365-3F4208B02163}" type="presParOf" srcId="{F949304A-C510-48CA-AACD-72F848DDA7E6}" destId="{35C547C5-ADAE-4D2A-95D2-C3BDA355D7F5}" srcOrd="4" destOrd="0" presId="urn:microsoft.com/office/officeart/2005/8/layout/lProcess2"/>
    <dgm:cxn modelId="{2E479245-1B18-4CEC-B48A-262713784435}" type="presParOf" srcId="{35C547C5-ADAE-4D2A-95D2-C3BDA355D7F5}" destId="{B00459BE-B77F-40C0-8650-B9E635A05B46}" srcOrd="0" destOrd="0" presId="urn:microsoft.com/office/officeart/2005/8/layout/lProcess2"/>
    <dgm:cxn modelId="{6C919E05-9D49-4C57-A55C-C1745559B3C6}" type="presParOf" srcId="{35C547C5-ADAE-4D2A-95D2-C3BDA355D7F5}" destId="{3FE1CE0F-5468-4485-822A-2C38A1A21609}" srcOrd="1" destOrd="0" presId="urn:microsoft.com/office/officeart/2005/8/layout/lProcess2"/>
    <dgm:cxn modelId="{A041B526-3F21-4CD3-B1B7-19DF2B83F5C9}" type="presParOf" srcId="{35C547C5-ADAE-4D2A-95D2-C3BDA355D7F5}" destId="{B273D371-2648-47AE-8E2D-D4F82AA15A8D}" srcOrd="2" destOrd="0" presId="urn:microsoft.com/office/officeart/2005/8/layout/lProcess2"/>
    <dgm:cxn modelId="{4DD414D4-DAED-4838-840E-18D09DA15446}" type="presParOf" srcId="{B273D371-2648-47AE-8E2D-D4F82AA15A8D}" destId="{FC066C25-B591-4E1F-80AF-FB88F9BCAF97}" srcOrd="0" destOrd="0" presId="urn:microsoft.com/office/officeart/2005/8/layout/lProcess2"/>
    <dgm:cxn modelId="{1F3D1229-76ED-43B8-9CE9-5F7AE7D67BCD}" type="presParOf" srcId="{FC066C25-B591-4E1F-80AF-FB88F9BCAF97}" destId="{8E3C4776-3BBC-465C-9BEE-79CD82DA8C8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715E8-A7C4-4685-8548-C7BD5DC1E08D}">
      <dsp:nvSpPr>
        <dsp:cNvPr id="0" name=""/>
        <dsp:cNvSpPr/>
      </dsp:nvSpPr>
      <dsp:spPr>
        <a:xfrm>
          <a:off x="1227" y="0"/>
          <a:ext cx="3192363" cy="40233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Flight Deck:</a:t>
          </a:r>
          <a:endParaRPr lang="el-GR" sz="3300" kern="1200" dirty="0"/>
        </a:p>
      </dsp:txBody>
      <dsp:txXfrm>
        <a:off x="1227" y="0"/>
        <a:ext cx="3192363" cy="1207008"/>
      </dsp:txXfrm>
    </dsp:sp>
    <dsp:sp modelId="{30822B58-200C-4F3A-A758-BE0F8CE2A8BB}">
      <dsp:nvSpPr>
        <dsp:cNvPr id="0" name=""/>
        <dsp:cNvSpPr/>
      </dsp:nvSpPr>
      <dsp:spPr>
        <a:xfrm>
          <a:off x="320464" y="1208186"/>
          <a:ext cx="2553890" cy="1213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Θέσεις για δύο (2) χειριστές</a:t>
          </a:r>
          <a:endParaRPr lang="el-GR" sz="2100" kern="1200" dirty="0"/>
        </a:p>
      </dsp:txBody>
      <dsp:txXfrm>
        <a:off x="355994" y="1243716"/>
        <a:ext cx="2482830" cy="1142038"/>
      </dsp:txXfrm>
    </dsp:sp>
    <dsp:sp modelId="{40E20FB4-C1C5-44B4-8B6A-56EBF7FEF7CF}">
      <dsp:nvSpPr>
        <dsp:cNvPr id="0" name=""/>
        <dsp:cNvSpPr/>
      </dsp:nvSpPr>
      <dsp:spPr>
        <a:xfrm>
          <a:off x="320464" y="2607915"/>
          <a:ext cx="2553890" cy="1213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Χρήση μεγάλων επιφανειών για εξαιρετική ορατότητα</a:t>
          </a:r>
          <a:endParaRPr lang="el-GR" sz="2100" kern="1200" dirty="0"/>
        </a:p>
      </dsp:txBody>
      <dsp:txXfrm>
        <a:off x="355994" y="2643445"/>
        <a:ext cx="2482830" cy="1142038"/>
      </dsp:txXfrm>
    </dsp:sp>
    <dsp:sp modelId="{62FA5358-D66C-4D41-9E4E-067DADC3B7BE}">
      <dsp:nvSpPr>
        <dsp:cNvPr id="0" name=""/>
        <dsp:cNvSpPr/>
      </dsp:nvSpPr>
      <dsp:spPr>
        <a:xfrm>
          <a:off x="3433018" y="0"/>
          <a:ext cx="3192363" cy="40233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Main cabin (forward): </a:t>
          </a:r>
          <a:endParaRPr lang="el-GR" sz="3300" kern="1200" dirty="0"/>
        </a:p>
      </dsp:txBody>
      <dsp:txXfrm>
        <a:off x="3433018" y="0"/>
        <a:ext cx="3192363" cy="1207008"/>
      </dsp:txXfrm>
    </dsp:sp>
    <dsp:sp modelId="{8CA4E19B-992D-4367-B1E7-E936DE2DCD27}">
      <dsp:nvSpPr>
        <dsp:cNvPr id="0" name=""/>
        <dsp:cNvSpPr/>
      </dsp:nvSpPr>
      <dsp:spPr>
        <a:xfrm>
          <a:off x="3752254" y="1207008"/>
          <a:ext cx="2553890" cy="2615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Μεταφορά έως και 50 επιβατών</a:t>
          </a:r>
          <a:endParaRPr lang="el-GR" sz="2100" kern="1200" dirty="0"/>
        </a:p>
      </dsp:txBody>
      <dsp:txXfrm>
        <a:off x="3827055" y="1281809"/>
        <a:ext cx="2404288" cy="2465582"/>
      </dsp:txXfrm>
    </dsp:sp>
    <dsp:sp modelId="{B00459BE-B77F-40C0-8650-B9E635A05B46}">
      <dsp:nvSpPr>
        <dsp:cNvPr id="0" name=""/>
        <dsp:cNvSpPr/>
      </dsp:nvSpPr>
      <dsp:spPr>
        <a:xfrm>
          <a:off x="6864808" y="0"/>
          <a:ext cx="3192363" cy="40233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Main cabin (aft): </a:t>
          </a:r>
          <a:endParaRPr lang="el-GR" sz="3300" kern="1200"/>
        </a:p>
      </dsp:txBody>
      <dsp:txXfrm>
        <a:off x="6864808" y="0"/>
        <a:ext cx="3192363" cy="1207008"/>
      </dsp:txXfrm>
    </dsp:sp>
    <dsp:sp modelId="{8E3C4776-3BBC-465C-9BEE-79CD82DA8C86}">
      <dsp:nvSpPr>
        <dsp:cNvPr id="0" name=""/>
        <dsp:cNvSpPr/>
      </dsp:nvSpPr>
      <dsp:spPr>
        <a:xfrm>
          <a:off x="7184045" y="1207008"/>
          <a:ext cx="2553890" cy="2615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Μεταφορά έως και </a:t>
          </a:r>
          <a:r>
            <a:rPr lang="en-US" sz="2100" kern="1200" dirty="0" smtClean="0"/>
            <a:t>6 ISO containers</a:t>
          </a:r>
          <a:endParaRPr lang="el-GR" sz="2100" kern="1200" dirty="0"/>
        </a:p>
      </dsp:txBody>
      <dsp:txXfrm>
        <a:off x="7258846" y="1281809"/>
        <a:ext cx="2404288" cy="2465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BFEDE-4064-44F0-8A3B-57C915C456CE}" type="datetimeFigureOut">
              <a:rPr lang="el-GR" smtClean="0"/>
              <a:t>5/5/2016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C581A-720C-4575-8B7E-663A42733F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406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C581A-720C-4575-8B7E-663A42733F3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060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D233-F022-437C-BA03-733C03B0FDFA}" type="datetime1">
              <a:rPr lang="el-GR" smtClean="0"/>
              <a:t>5/5/2016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63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3B7B-24F4-4784-BBCC-AA5B2B0C8130}" type="datetime1">
              <a:rPr lang="el-GR" smtClean="0"/>
              <a:t>5/5/2016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69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1F20-FCA4-41D9-B764-DD4D9B6FB007}" type="datetime1">
              <a:rPr lang="el-GR" smtClean="0"/>
              <a:t>5/5/2016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05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778D-5026-4F7E-8943-8C916BC877F1}" type="datetime1">
              <a:rPr lang="el-GR" smtClean="0"/>
              <a:t>5/5/2016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412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DBAC-975F-4B6F-A324-0B63724CAC12}" type="datetime1">
              <a:rPr lang="el-GR" smtClean="0"/>
              <a:t>5/5/2016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85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AFCF-9742-430F-B759-76C77D2DCE7B}" type="datetime1">
              <a:rPr lang="el-GR" smtClean="0"/>
              <a:t>5/5/2016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695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740B-EFC4-4B46-B544-8B56936E08CB}" type="datetime1">
              <a:rPr lang="el-GR" smtClean="0"/>
              <a:t>5/5/2016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869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9F6-56CA-4313-A8E6-47E062B17661}" type="datetime1">
              <a:rPr lang="el-GR" smtClean="0"/>
              <a:t>5/5/2016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795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A36D-CA40-4C50-8C1E-A36BF211009D}" type="datetime1">
              <a:rPr lang="el-GR" smtClean="0"/>
              <a:t>5/5/2016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668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DA10C89-5092-4C6E-BEE1-A877851A6005}" type="datetime1">
              <a:rPr lang="el-GR" smtClean="0"/>
              <a:t>5/5/2016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EB4AC0-B38D-4FA1-9729-9623D06F12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634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AC21-35D5-4922-81C8-3219F7135689}" type="datetime1">
              <a:rPr lang="el-GR" smtClean="0"/>
              <a:t>5/5/2016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727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BA3D7C7-DA73-4E7B-91A9-9212762378DA}" type="datetime1">
              <a:rPr lang="el-GR" smtClean="0"/>
              <a:t>5/5/2016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EEB4AC0-B38D-4FA1-9729-9623D06F1261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81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Hybrid Airships</a:t>
            </a:r>
            <a:br>
              <a:rPr lang="en-US" dirty="0" smtClean="0"/>
            </a:br>
            <a:r>
              <a:rPr lang="en-US" dirty="0" smtClean="0"/>
              <a:t>The road not needed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ΚΑΝΕΛΛΟΣ ΝΙΚΟΛΑΟΣ</a:t>
            </a:r>
          </a:p>
          <a:p>
            <a:r>
              <a:rPr lang="en-US" dirty="0" err="1" smtClean="0"/>
              <a:t>Phd</a:t>
            </a:r>
            <a:r>
              <a:rPr lang="en-US" dirty="0" smtClean="0"/>
              <a:t> candidate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Airships: The road not needed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43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Κύρια Σημεία: </a:t>
            </a:r>
            <a:r>
              <a:rPr lang="en-US" dirty="0" smtClean="0"/>
              <a:t>Helium Filled Envelope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l-GR" sz="2400" dirty="0" smtClean="0"/>
              <a:t>Κατασκευάζεται από ανθεκτικό υλικό (</a:t>
            </a:r>
            <a:r>
              <a:rPr lang="en-US" sz="2400" dirty="0" smtClean="0"/>
              <a:t>laminated </a:t>
            </a:r>
            <a:r>
              <a:rPr lang="en-US" sz="2400" dirty="0"/>
              <a:t>f</a:t>
            </a:r>
            <a:r>
              <a:rPr lang="en-US" sz="2400" dirty="0" smtClean="0"/>
              <a:t>abric)</a:t>
            </a:r>
            <a:r>
              <a:rPr lang="el-GR" sz="2400" dirty="0" smtClean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2400" dirty="0" smtClean="0"/>
              <a:t>Περικλείει μεγάλο αριθμό </a:t>
            </a:r>
            <a:r>
              <a:rPr lang="en-US" sz="2400" dirty="0" smtClean="0"/>
              <a:t>ballonets</a:t>
            </a:r>
            <a:r>
              <a:rPr lang="el-GR" sz="2400" dirty="0" smtClean="0"/>
              <a:t>, τα οποία γεμίζουν με αέρα και χρησιμοποιούνται για να ρυθμίζεται η </a:t>
            </a:r>
            <a:r>
              <a:rPr lang="el-GR" sz="2400" dirty="0" err="1" smtClean="0"/>
              <a:t>άντωση</a:t>
            </a:r>
            <a:r>
              <a:rPr lang="el-GR" sz="2400" dirty="0" smtClean="0"/>
              <a:t> (</a:t>
            </a:r>
            <a:r>
              <a:rPr lang="en-US" sz="2400" dirty="0" smtClean="0"/>
              <a:t>buoyant).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Rounded Rectangle 3"/>
          <p:cNvSpPr/>
          <p:nvPr/>
        </p:nvSpPr>
        <p:spPr>
          <a:xfrm>
            <a:off x="3016587" y="3191208"/>
            <a:ext cx="6219786" cy="278626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20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Κύρια Σημεία: </a:t>
            </a:r>
            <a:r>
              <a:rPr lang="en-US" dirty="0" smtClean="0"/>
              <a:t>Air Cushion Landing System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l-GR" sz="2400" dirty="0" smtClean="0"/>
              <a:t>Παρέχει στο αερόπλοιο τη δυνατότητα αιώρησης πάνω από οποιαδήποτε επιφάνεια (σαν </a:t>
            </a:r>
            <a:r>
              <a:rPr lang="en-US" sz="2400" dirty="0" smtClean="0"/>
              <a:t>hovercraft)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2400" dirty="0" smtClean="0"/>
              <a:t>Κατά την προσγείωση χρησιμοποιεί τη λειτουργία της αναρρόφησης για την σταθεροποίηση του αερόπλοιου.</a:t>
            </a:r>
            <a:endParaRPr lang="el-GR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6126480" y="3299582"/>
            <a:ext cx="4404049" cy="267788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66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Κύρια Σημεία: </a:t>
            </a:r>
            <a:r>
              <a:rPr lang="en-US" dirty="0" smtClean="0"/>
              <a:t>Large Cargo Bay</a:t>
            </a:r>
            <a:br>
              <a:rPr lang="en-US" dirty="0" smtClean="0"/>
            </a:br>
            <a:r>
              <a:rPr lang="en-US" dirty="0" smtClean="0"/>
              <a:t>(Airlander 50)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55851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45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Απαιτήσεις προσγείωσης - απογείωσης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400" dirty="0" smtClean="0"/>
              <a:t>Προσγείωση – απογείωση σε οποιαδήποτε επιφάνεια (λάσπη, άμμο, πέτρα, γρασσίδι, τούνδρα, χιόνι, πάγο, νερό)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400" dirty="0" smtClean="0"/>
              <a:t>Θα πρέπει να μην υπάρχουν εμπόδια στο χώρο απογείωσης-προσγείωσης</a:t>
            </a:r>
            <a:r>
              <a:rPr lang="en-US" sz="2400" dirty="0" smtClean="0"/>
              <a:t> (150m/500’)</a:t>
            </a:r>
            <a:endParaRPr lang="el-GR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400" dirty="0" smtClean="0"/>
              <a:t>Δυνατότητα για κάθετη απογείωση – προσγείωση (</a:t>
            </a:r>
            <a:r>
              <a:rPr lang="en-US" sz="2400" dirty="0" smtClean="0"/>
              <a:t>VTOL).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400" dirty="0" smtClean="0"/>
              <a:t>Δυνατότητα για κανονική </a:t>
            </a:r>
            <a:r>
              <a:rPr lang="el-GR" sz="2400" dirty="0"/>
              <a:t>απογείωση – προσγείωση </a:t>
            </a:r>
            <a:r>
              <a:rPr lang="el-GR" sz="2400" dirty="0" smtClean="0"/>
              <a:t>(730</a:t>
            </a:r>
            <a:r>
              <a:rPr lang="en-US" sz="2400" dirty="0" smtClean="0"/>
              <a:t>m/2400’).</a:t>
            </a:r>
            <a:endParaRPr lang="el-G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7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 Σχεδίασης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l-GR" sz="2400" dirty="0" smtClean="0"/>
              <a:t>Ικανότητα μεταφοράς μεγάλων φορτίων.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400" dirty="0" smtClean="0"/>
              <a:t>Μεγάλος χώρος φορτίου.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400" dirty="0" smtClean="0"/>
              <a:t>Δυνατότητα απογείωσης και προσγείωσης σε οποιαδήποτε επιφάνεια, ακόμη και νερό, πάγο, χιόνι και άμμο.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400" dirty="0" smtClean="0"/>
              <a:t>Αθόρυβη πτήση.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400" dirty="0" smtClean="0"/>
              <a:t>Χαμηλή κατανάλωση καυσίμου.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400" dirty="0" smtClean="0"/>
              <a:t>Δεν απαιτείται η ύπαρξη ιδιαίτερων υποδομών.</a:t>
            </a:r>
            <a:endParaRPr lang="el-G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9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Παράγοντες Επιτυχίας (1)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7"/>
          <a:stretch/>
        </p:blipFill>
        <p:spPr>
          <a:xfrm>
            <a:off x="2304240" y="1847461"/>
            <a:ext cx="7644480" cy="445765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4896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Παράγοντες Επιτυχίας (2)</a:t>
            </a:r>
            <a:endParaRPr lang="el-GR" dirty="0"/>
          </a:p>
        </p:txBody>
      </p:sp>
      <p:pic>
        <p:nvPicPr>
          <p:cNvPr id="1026" name="Picture 2" descr="HybridAdvantageWe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84" y="1827602"/>
            <a:ext cx="8698391" cy="437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0435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περίπτωση του </a:t>
            </a:r>
            <a:r>
              <a:rPr lang="en-US" dirty="0" smtClean="0"/>
              <a:t>LMH-1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t"/>
            <a:r>
              <a:rPr lang="el-GR" sz="2400" dirty="0" smtClean="0"/>
              <a:t>Χαρακτηριστικά:</a:t>
            </a:r>
          </a:p>
          <a:p>
            <a:pPr algn="just" fontAlgn="t">
              <a:buFont typeface="Wingdings" panose="05000000000000000000" pitchFamily="2" charset="2"/>
              <a:buChar char="q"/>
            </a:pPr>
            <a:r>
              <a:rPr lang="el-GR" sz="2400" dirty="0" smtClean="0"/>
              <a:t>Δυνατότητα μεταφοράς έως </a:t>
            </a:r>
            <a:r>
              <a:rPr lang="en-US" sz="2400" dirty="0" smtClean="0"/>
              <a:t>21,000kg/47,000lbs </a:t>
            </a:r>
            <a:r>
              <a:rPr lang="el-GR" sz="2400" dirty="0" smtClean="0"/>
              <a:t>φορτίου και </a:t>
            </a:r>
            <a:r>
              <a:rPr lang="en-US" sz="2400" dirty="0" smtClean="0"/>
              <a:t>19 </a:t>
            </a:r>
            <a:r>
              <a:rPr lang="el-GR" sz="2400" dirty="0" smtClean="0"/>
              <a:t>επιβατών.</a:t>
            </a:r>
            <a:r>
              <a:rPr lang="en-US" sz="2400" dirty="0"/>
              <a:t> </a:t>
            </a:r>
            <a:endParaRPr lang="el-GR" sz="2400" dirty="0"/>
          </a:p>
          <a:p>
            <a:pPr algn="just" fontAlgn="t">
              <a:buFont typeface="Wingdings" panose="05000000000000000000" pitchFamily="2" charset="2"/>
              <a:buChar char="q"/>
            </a:pPr>
            <a:r>
              <a:rPr lang="el-GR" sz="2400" dirty="0" smtClean="0"/>
              <a:t>Εμβέλεια έως</a:t>
            </a:r>
            <a:r>
              <a:rPr lang="en-US" sz="2400" dirty="0" smtClean="0"/>
              <a:t> </a:t>
            </a:r>
            <a:r>
              <a:rPr lang="en-US" sz="2400" dirty="0"/>
              <a:t>1400nm </a:t>
            </a:r>
            <a:r>
              <a:rPr lang="el-GR" sz="2400" dirty="0" smtClean="0"/>
              <a:t>για </a:t>
            </a:r>
            <a:r>
              <a:rPr lang="en-US" sz="2400" dirty="0" smtClean="0"/>
              <a:t>60kts </a:t>
            </a:r>
            <a:r>
              <a:rPr lang="el-GR" sz="2400" dirty="0" smtClean="0"/>
              <a:t>ταχύτητα πλεύσης.</a:t>
            </a:r>
          </a:p>
          <a:p>
            <a:pPr algn="just" fontAlgn="t">
              <a:buFont typeface="Wingdings" panose="05000000000000000000" pitchFamily="2" charset="2"/>
              <a:buChar char="q"/>
            </a:pPr>
            <a:r>
              <a:rPr lang="en-US" sz="2400" dirty="0" smtClean="0"/>
              <a:t>Large </a:t>
            </a:r>
            <a:r>
              <a:rPr lang="en-US" sz="2400" dirty="0"/>
              <a:t>cargo bay – 3x3x18m/10’x10’x60’ Roll-On Roll-Off, CAT D6, ATCO </a:t>
            </a:r>
            <a:r>
              <a:rPr lang="en-US" sz="2400" dirty="0" smtClean="0"/>
              <a:t>trailer</a:t>
            </a:r>
            <a:endParaRPr lang="el-GR" sz="2400" dirty="0" smtClean="0"/>
          </a:p>
          <a:p>
            <a:pPr algn="just" fontAlgn="t">
              <a:buFont typeface="Wingdings" panose="05000000000000000000" pitchFamily="2" charset="2"/>
              <a:buChar char="q"/>
            </a:pPr>
            <a:r>
              <a:rPr lang="el-GR" sz="2400" dirty="0" smtClean="0"/>
              <a:t>Απογείωση – προσγείωση σε οποιαδήποτε περιοχή </a:t>
            </a:r>
            <a:r>
              <a:rPr lang="en-US" sz="2400" dirty="0" smtClean="0"/>
              <a:t>–</a:t>
            </a:r>
            <a:r>
              <a:rPr lang="el-GR" sz="2400" dirty="0" smtClean="0"/>
              <a:t> </a:t>
            </a:r>
            <a:r>
              <a:rPr lang="en-US" sz="2400" dirty="0" smtClean="0"/>
              <a:t>150m/500</a:t>
            </a:r>
            <a:r>
              <a:rPr lang="en-US" sz="2400" dirty="0"/>
              <a:t>’ Vertical Takeoff (VTOL) 730m/2400’ max </a:t>
            </a:r>
            <a:r>
              <a:rPr lang="en-US" sz="2400" dirty="0" smtClean="0"/>
              <a:t>payload</a:t>
            </a:r>
            <a:r>
              <a:rPr lang="el-GR" sz="2400" dirty="0" smtClean="0"/>
              <a:t>.</a:t>
            </a:r>
            <a:endParaRPr lang="en-US" sz="2400" dirty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69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Ευχαριστώ για την προσοχή σας!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18</a:t>
            </a:fld>
            <a:endParaRPr lang="el-GR"/>
          </a:p>
        </p:txBody>
      </p:sp>
      <p:pic>
        <p:nvPicPr>
          <p:cNvPr id="2050" name="Picture 2" descr="http://euronet-sparti.gr/wp-content/uploads/2015/09/08_Syxnes_erwthseis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08" y="1846263"/>
            <a:ext cx="7815357" cy="42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εμπορευματικές μεταφορές σήμερα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84" y="2781805"/>
            <a:ext cx="3512392" cy="2107435"/>
          </a:xfrm>
        </p:spPr>
      </p:pic>
      <p:sp>
        <p:nvSpPr>
          <p:cNvPr id="9" name="Rounded Rectangle 8"/>
          <p:cNvSpPr/>
          <p:nvPr/>
        </p:nvSpPr>
        <p:spPr>
          <a:xfrm>
            <a:off x="1097279" y="4107336"/>
            <a:ext cx="3153747" cy="215537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ounded Rectangle 9"/>
          <p:cNvSpPr/>
          <p:nvPr/>
        </p:nvSpPr>
        <p:spPr>
          <a:xfrm>
            <a:off x="8001932" y="4107336"/>
            <a:ext cx="3153747" cy="2155371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ounded Rectangle 10"/>
          <p:cNvSpPr/>
          <p:nvPr/>
        </p:nvSpPr>
        <p:spPr>
          <a:xfrm>
            <a:off x="1097280" y="1798438"/>
            <a:ext cx="3153747" cy="215537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ounded Rectangle 11"/>
          <p:cNvSpPr/>
          <p:nvPr/>
        </p:nvSpPr>
        <p:spPr>
          <a:xfrm>
            <a:off x="8001932" y="1798439"/>
            <a:ext cx="3153747" cy="2155371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49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Επιδιώξεις της αεροπορικής αγοράς εμπορευματικών μεταφορών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 algn="just"/>
            <a:r>
              <a:rPr lang="el-GR" sz="2400" dirty="0" smtClean="0"/>
              <a:t>Τα τελευταία χρόνια η αεροπορική αγορά εμπορευματικών μεταφορών αναζητούσε 2 καινοτομίες: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2400" dirty="0" smtClean="0"/>
              <a:t>Τ</a:t>
            </a:r>
            <a:r>
              <a:rPr lang="nl-NL" sz="2400" dirty="0" smtClean="0"/>
              <a:t>η </a:t>
            </a:r>
            <a:r>
              <a:rPr lang="nl-NL" sz="2400" dirty="0"/>
              <a:t>δυνατότητα ενός αεροσκάφους να παραμένει εν πτήσει για μεγάλες χρονικές περιόδους, από μέρες έως </a:t>
            </a:r>
            <a:r>
              <a:rPr lang="nl-NL" sz="2400" dirty="0" smtClean="0"/>
              <a:t>εβδομάδες</a:t>
            </a:r>
            <a:r>
              <a:rPr lang="el-GR" sz="2400" dirty="0" smtClean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2400" dirty="0" smtClean="0"/>
              <a:t>Τ</a:t>
            </a:r>
            <a:r>
              <a:rPr lang="nl-NL" sz="2400" dirty="0" smtClean="0"/>
              <a:t>η </a:t>
            </a:r>
            <a:r>
              <a:rPr lang="nl-NL" sz="2400" dirty="0"/>
              <a:t>δυνατότητα μεταφοράς μεγάλων φορτίων, χωρίς να απαιτείται η ύπαρξη ακριβών αεροπορικών υποδομών και αεροδιαδρόμων.</a:t>
            </a:r>
            <a:endParaRPr lang="el-G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4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λύση - Υβριδικά Αερόπλοια</a:t>
            </a:r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1097279" y="1988803"/>
            <a:ext cx="4715691" cy="3366967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ounded Rectangle 7"/>
          <p:cNvSpPr/>
          <p:nvPr/>
        </p:nvSpPr>
        <p:spPr>
          <a:xfrm>
            <a:off x="6447453" y="2817845"/>
            <a:ext cx="4708227" cy="339012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442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Αρχές Λειτουργίας (1)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1910387"/>
            <a:ext cx="10058400" cy="389447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94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Αρχές Λειτουργίας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058401" cy="4195043"/>
          </a:xfrm>
        </p:spPr>
        <p:txBody>
          <a:bodyPr>
            <a:normAutofit/>
          </a:bodyPr>
          <a:lstStyle/>
          <a:p>
            <a:pPr algn="just"/>
            <a:r>
              <a:rPr lang="el-GR" sz="2400" dirty="0" smtClean="0"/>
              <a:t>Συνδυάζουν</a:t>
            </a:r>
            <a:r>
              <a:rPr lang="en-US" sz="2400" dirty="0" smtClean="0"/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nl-NL" sz="2400" dirty="0" smtClean="0"/>
              <a:t>τα </a:t>
            </a:r>
            <a:r>
              <a:rPr lang="nl-NL" sz="2400" dirty="0"/>
              <a:t>χαρακτηριστικά των ελαφρύτερων από τον αέρα (</a:t>
            </a:r>
            <a:r>
              <a:rPr lang="en-US" sz="2400" dirty="0"/>
              <a:t>Lighter</a:t>
            </a:r>
            <a:r>
              <a:rPr lang="nl-NL" sz="2400" dirty="0"/>
              <a:t>-</a:t>
            </a:r>
            <a:r>
              <a:rPr lang="en-US" sz="2400" dirty="0"/>
              <a:t>than</a:t>
            </a:r>
            <a:r>
              <a:rPr lang="nl-NL" sz="2400" dirty="0"/>
              <a:t>-</a:t>
            </a:r>
            <a:r>
              <a:rPr lang="en-US" sz="2400" dirty="0"/>
              <a:t>air</a:t>
            </a:r>
            <a:r>
              <a:rPr lang="nl-NL" sz="2400" dirty="0"/>
              <a:t>, </a:t>
            </a:r>
            <a:r>
              <a:rPr lang="en-US" sz="2400" dirty="0"/>
              <a:t>LTA</a:t>
            </a:r>
            <a:r>
              <a:rPr lang="nl-NL" sz="2400" dirty="0"/>
              <a:t>) </a:t>
            </a:r>
            <a:r>
              <a:rPr lang="nl-NL" sz="2400" dirty="0" smtClean="0"/>
              <a:t>αερόπλοιων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nl-NL" sz="2400" dirty="0" smtClean="0"/>
              <a:t>την </a:t>
            </a:r>
            <a:r>
              <a:rPr lang="nl-NL" sz="2400" dirty="0"/>
              <a:t>τεχνολογία των βαρύτερων από τον αέρα (</a:t>
            </a:r>
            <a:r>
              <a:rPr lang="en-US" sz="2400" dirty="0"/>
              <a:t>Heavier</a:t>
            </a:r>
            <a:r>
              <a:rPr lang="nl-NL" sz="2400" dirty="0"/>
              <a:t>-</a:t>
            </a:r>
            <a:r>
              <a:rPr lang="en-US" sz="2400" dirty="0"/>
              <a:t>than</a:t>
            </a:r>
            <a:r>
              <a:rPr lang="nl-NL" sz="2400" dirty="0"/>
              <a:t>-</a:t>
            </a:r>
            <a:r>
              <a:rPr lang="en-US" sz="2400" dirty="0"/>
              <a:t>air</a:t>
            </a:r>
            <a:r>
              <a:rPr lang="nl-NL" sz="2400" dirty="0"/>
              <a:t>, </a:t>
            </a:r>
            <a:r>
              <a:rPr lang="en-US" sz="2400" dirty="0"/>
              <a:t>HTA</a:t>
            </a:r>
            <a:r>
              <a:rPr lang="nl-NL" sz="2400" dirty="0"/>
              <a:t>) </a:t>
            </a:r>
            <a:r>
              <a:rPr lang="nl-NL" sz="2400" dirty="0" smtClean="0"/>
              <a:t>αεροσκαφών</a:t>
            </a:r>
          </a:p>
          <a:p>
            <a:pPr algn="just"/>
            <a:r>
              <a:rPr lang="nl-NL" sz="2400" dirty="0" smtClean="0"/>
              <a:t>προκειμένου </a:t>
            </a:r>
            <a:r>
              <a:rPr lang="nl-NL" sz="2400" dirty="0"/>
              <a:t>να πετύχουν την απαιτούμενη </a:t>
            </a:r>
            <a:r>
              <a:rPr lang="nl-NL" sz="2400" dirty="0" smtClean="0"/>
              <a:t>άντωση</a:t>
            </a:r>
            <a:r>
              <a:rPr lang="el-GR" sz="2400" dirty="0" smtClean="0"/>
              <a:t> (</a:t>
            </a:r>
            <a:r>
              <a:rPr lang="en-US" sz="2400" dirty="0" smtClean="0"/>
              <a:t>lift).</a:t>
            </a:r>
            <a:endParaRPr lang="el-GR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67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Αρχές Λειτουργίας (3)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1"/>
          <a:stretch/>
        </p:blipFill>
        <p:spPr>
          <a:xfrm>
            <a:off x="1097280" y="1802674"/>
            <a:ext cx="6871063" cy="4276694"/>
          </a:xfrm>
        </p:spPr>
      </p:pic>
      <p:sp>
        <p:nvSpPr>
          <p:cNvPr id="5" name="Right Brace 4"/>
          <p:cNvSpPr/>
          <p:nvPr/>
        </p:nvSpPr>
        <p:spPr>
          <a:xfrm>
            <a:off x="8192278" y="2132977"/>
            <a:ext cx="774440" cy="247261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ight Brace 5"/>
          <p:cNvSpPr/>
          <p:nvPr/>
        </p:nvSpPr>
        <p:spPr>
          <a:xfrm>
            <a:off x="8192278" y="5001207"/>
            <a:ext cx="839755" cy="92373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9190653" y="2953785"/>
            <a:ext cx="2332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Heavier-than-Air (HTA) Aircrafts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90652" y="5023371"/>
            <a:ext cx="2332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Lighter-than-Air (LTA) Airships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3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Κύρια Σημεία</a:t>
            </a:r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39" y="1818271"/>
            <a:ext cx="6789682" cy="4529774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69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Κύρια Σημεία: </a:t>
            </a:r>
            <a:r>
              <a:rPr lang="en-US" dirty="0" smtClean="0"/>
              <a:t>Hull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Προσδίδει αεροδυναμική </a:t>
            </a:r>
            <a:r>
              <a:rPr lang="el-GR" sz="2400" dirty="0" err="1" smtClean="0"/>
              <a:t>άντωση</a:t>
            </a:r>
            <a:r>
              <a:rPr lang="el-GR" sz="2400" dirty="0" smtClean="0"/>
              <a:t> (</a:t>
            </a:r>
            <a:r>
              <a:rPr lang="en-US" sz="2400" dirty="0" smtClean="0"/>
              <a:t>lift) </a:t>
            </a:r>
            <a:r>
              <a:rPr lang="el-GR" sz="2400" dirty="0" smtClean="0"/>
              <a:t>κατά τη διάρκεια της πτήσης.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 smtClean="0"/>
              <a:t>Επικρατέστερη σχεδίαση: Δύο (2) ή τρείς (3) λοβοί.</a:t>
            </a:r>
            <a:endParaRPr lang="el-GR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097280" y="3191208"/>
            <a:ext cx="4404049" cy="267788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ounded Rectangle 4"/>
          <p:cNvSpPr/>
          <p:nvPr/>
        </p:nvSpPr>
        <p:spPr>
          <a:xfrm>
            <a:off x="6751631" y="3191208"/>
            <a:ext cx="4404049" cy="267788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Airships: The road not needed</a:t>
            </a:r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AC0-B38D-4FA1-9729-9623D06F1261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49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192</TotalTime>
  <Words>565</Words>
  <Application>Microsoft Office PowerPoint</Application>
  <PresentationFormat>Widescreen</PresentationFormat>
  <Paragraphs>96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Retrospect</vt:lpstr>
      <vt:lpstr>Hybrid Airships The road not needed</vt:lpstr>
      <vt:lpstr>Οι εμπορευματικές μεταφορές σήμερα</vt:lpstr>
      <vt:lpstr>Επιδιώξεις της αεροπορικής αγοράς εμπορευματικών μεταφορών</vt:lpstr>
      <vt:lpstr>Η λύση - Υβριδικά Αερόπλοια</vt:lpstr>
      <vt:lpstr>Βασικές Αρχές Λειτουργίας (1)</vt:lpstr>
      <vt:lpstr>Βασικές Αρχές Λειτουργίας (2)</vt:lpstr>
      <vt:lpstr>Βασικές Αρχές Λειτουργίας (3)</vt:lpstr>
      <vt:lpstr>Κύρια Σημεία</vt:lpstr>
      <vt:lpstr>Κύρια Σημεία: Hull</vt:lpstr>
      <vt:lpstr>Κύρια Σημεία: Helium Filled Envelope</vt:lpstr>
      <vt:lpstr>Κύρια Σημεία: Air Cushion Landing System</vt:lpstr>
      <vt:lpstr>Κύρια Σημεία: Large Cargo Bay (Airlander 50)</vt:lpstr>
      <vt:lpstr>Απαιτήσεις προσγείωσης - απογείωσης</vt:lpstr>
      <vt:lpstr>Πλεονεκτήματα Σχεδίασης</vt:lpstr>
      <vt:lpstr>Παράγοντες Επιτυχίας (1)</vt:lpstr>
      <vt:lpstr>Παράγοντες Επιτυχίας (2)</vt:lpstr>
      <vt:lpstr>Η περίπτωση του LMH-1</vt:lpstr>
      <vt:lpstr>Ευχαριστώ για την προσοχή σας!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 Airships The road not needed</dc:title>
  <dc:creator>Nick Kanetza</dc:creator>
  <cp:lastModifiedBy>Nick Kanetza</cp:lastModifiedBy>
  <cp:revision>14</cp:revision>
  <dcterms:created xsi:type="dcterms:W3CDTF">2016-05-05T13:02:19Z</dcterms:created>
  <dcterms:modified xsi:type="dcterms:W3CDTF">2016-05-05T16:14:26Z</dcterms:modified>
</cp:coreProperties>
</file>